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handoutMasterIdLst>
    <p:handoutMasterId r:id="rId18"/>
  </p:handoutMasterIdLst>
  <p:sldIdLst>
    <p:sldId id="256" r:id="rId2"/>
    <p:sldId id="282" r:id="rId3"/>
    <p:sldId id="283" r:id="rId4"/>
    <p:sldId id="260" r:id="rId5"/>
    <p:sldId id="284" r:id="rId6"/>
    <p:sldId id="285" r:id="rId7"/>
    <p:sldId id="286" r:id="rId8"/>
    <p:sldId id="287" r:id="rId9"/>
    <p:sldId id="264" r:id="rId10"/>
    <p:sldId id="280" r:id="rId11"/>
    <p:sldId id="266" r:id="rId12"/>
    <p:sldId id="267" r:id="rId13"/>
    <p:sldId id="293" r:id="rId14"/>
    <p:sldId id="292" r:id="rId15"/>
    <p:sldId id="294" r:id="rId16"/>
    <p:sldId id="269" r:id="rId17"/>
  </p:sldIdLst>
  <p:sldSz cx="9144000" cy="6858000" type="screen4x3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FF15-361A-422A-9B67-62C997BB5D6C}" type="datetimeFigureOut">
              <a:rPr lang="id-ID" smtClean="0"/>
              <a:pPr/>
              <a:t>13/02/2018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4CBB7-305D-4D01-AB9E-F833931B5F9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3124200" cy="704850"/>
          </a:xfrm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78475"/>
            <a:ext cx="3124200" cy="44132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350838"/>
            <a:ext cx="18288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53340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4582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  </a:t>
            </a:r>
            <a:r>
              <a:rPr lang="id-ID" sz="2400" b="1" dirty="0" smtClean="0">
                <a:solidFill>
                  <a:srgbClr val="002060"/>
                </a:solidFill>
                <a:latin typeface="Arial Rounded MT Bold" pitchFamily="34" charset="0"/>
              </a:rPr>
              <a:t>RAPAT KERJA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POLTEKKES MAKASSAR TAHU N 2018</a:t>
            </a:r>
          </a:p>
          <a:p>
            <a:endParaRPr lang="en-US" sz="24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id-ID" sz="24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IKU &amp; IKP</a:t>
            </a:r>
          </a:p>
          <a:p>
            <a:pPr algn="ctr"/>
            <a:r>
              <a:rPr lang="id-ID" sz="3600" b="1" dirty="0" smtClean="0">
                <a:solidFill>
                  <a:srgbClr val="002060"/>
                </a:solidFill>
                <a:latin typeface="Arial Rounded MT Bold" pitchFamily="34" charset="0"/>
              </a:rPr>
              <a:t>JUR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.</a:t>
            </a:r>
            <a:r>
              <a:rPr lang="id-ID" sz="3600" b="1" dirty="0" smtClean="0">
                <a:solidFill>
                  <a:srgbClr val="002060"/>
                </a:solidFill>
                <a:latin typeface="Arial Rounded MT Bold" pitchFamily="34" charset="0"/>
              </a:rPr>
              <a:t> KESEHATAN LINGKUNGAN</a:t>
            </a:r>
          </a:p>
          <a:p>
            <a:pPr algn="ctr"/>
            <a:endParaRPr lang="id-ID" sz="32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5730280"/>
            <a:ext cx="4876800" cy="97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b="1" dirty="0" smtClean="0">
                <a:solidFill>
                  <a:srgbClr val="002060"/>
                </a:solidFill>
                <a:latin typeface="Arial Rounded MT Bold" pitchFamily="34" charset="0"/>
              </a:rPr>
              <a:t>MAKASSAR, 14 – 15 FEBRUARI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0336" y="990601"/>
          <a:ext cx="8780783" cy="5562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64029"/>
                <a:gridCol w="810446"/>
                <a:gridCol w="2164157"/>
                <a:gridCol w="772232"/>
                <a:gridCol w="838200"/>
                <a:gridCol w="838200"/>
                <a:gridCol w="731520"/>
                <a:gridCol w="761999"/>
              </a:tblGrid>
              <a:tr h="4934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1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aset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gedung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ruang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pembelajaran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aset gedung / ruang pembelajaran 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5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Bertambahnya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media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pembelajaran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berupa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LCD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Laptop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Pertambahan media pembelajaran berupa LCD dan Laptop baru 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penyerapan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keuangan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 penyerapan realisasi keuangan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Rata-rata dana penelitian / dosen / tahun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juta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total dana penelitian dibandingkan jumlah dosen per </a:t>
                      </a: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9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Rata-rata dana pengabmas / dosen / tahun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juta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total dana pengabmas dibandingkan jumlah dosen per </a:t>
                      </a: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6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Rata – rata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peningkatan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kemitraan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mitra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kegiatan kerjasama baru dengan instansi lain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52400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Arial Rounded MT Bold" pitchFamily="34" charset="0"/>
              </a:rPr>
              <a:t>INDIKATOR KINERJA PENUNJANG (IKP)</a:t>
            </a:r>
          </a:p>
        </p:txBody>
      </p:sp>
    </p:spTree>
    <p:extLst>
      <p:ext uri="{BB962C8B-B14F-4D97-AF65-F5344CB8AC3E}">
        <p14:creationId xmlns:p14="http://schemas.microsoft.com/office/powerpoint/2010/main" xmlns="" val="27119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79512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HAMBATAN TAHUN 2017</a:t>
            </a:r>
            <a:endParaRPr lang="id-ID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28600" y="2667000"/>
            <a:ext cx="8305800" cy="18288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Gedung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kuliah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D.IV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terpisah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gedung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pengelola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laboratorium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Ruang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praktikum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workshop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masih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terbatas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ID" sz="24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Akses</a:t>
            </a:r>
            <a:r>
              <a:rPr lang="en-ID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jalanan</a:t>
            </a:r>
            <a:r>
              <a:rPr lang="en-ID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sempit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RENCANA PENGEMBANGAN DAN INOVASI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8568952" cy="3886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Jamban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ntuk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pesisir</a:t>
            </a:r>
            <a:r>
              <a:rPr lang="id-I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D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payau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tawar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penyaringan</a:t>
            </a:r>
            <a:endParaRPr lang="id-ID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Pemanfaatan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alami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ebagai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anti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nyamuk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cair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lotion)</a:t>
            </a:r>
            <a:endParaRPr lang="id-ID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2133600"/>
            <a:ext cx="5867400" cy="3200400"/>
            <a:chOff x="2057400" y="4495800"/>
            <a:chExt cx="4533994" cy="2040481"/>
          </a:xfrm>
        </p:grpSpPr>
        <p:sp>
          <p:nvSpPr>
            <p:cNvPr id="8" name="object 19"/>
            <p:cNvSpPr/>
            <p:nvPr/>
          </p:nvSpPr>
          <p:spPr>
            <a:xfrm>
              <a:off x="2057400" y="4495800"/>
              <a:ext cx="4533994" cy="20404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09800" y="6096000"/>
              <a:ext cx="426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15200" cy="715962"/>
          </a:xfrm>
        </p:spPr>
        <p:txBody>
          <a:bodyPr/>
          <a:lstStyle/>
          <a:p>
            <a:r>
              <a:rPr lang="id-ID" dirty="0" smtClean="0"/>
              <a:t>METODE PEMBUANGAN TINJA (PINASTIK)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676400"/>
            <a:ext cx="5638800" cy="1554162"/>
          </a:xfrm>
        </p:spPr>
        <p:txBody>
          <a:bodyPr/>
          <a:lstStyle/>
          <a:p>
            <a:r>
              <a:rPr lang="id-ID" sz="3600" dirty="0" smtClean="0"/>
              <a:t>METODE PEMBUANGAN TINJA TRIPOKON S</a:t>
            </a:r>
            <a:endParaRPr lang="id-ID" sz="3600" dirty="0"/>
          </a:p>
        </p:txBody>
      </p:sp>
      <p:pic>
        <p:nvPicPr>
          <p:cNvPr id="1028" name="Picture 4" descr="http://www.pip2bdiy.com/img/poster/poster_tripikonR.jpg"/>
          <p:cNvPicPr>
            <a:picLocks noChangeAspect="1" noChangeArrowheads="1"/>
          </p:cNvPicPr>
          <p:nvPr/>
        </p:nvPicPr>
        <p:blipFill>
          <a:blip r:embed="rId2" cstate="print"/>
          <a:srcRect l="42266" t="28026" r="4228" b="7742"/>
          <a:stretch>
            <a:fillRect/>
          </a:stretch>
        </p:blipFill>
        <p:spPr bwMode="auto">
          <a:xfrm>
            <a:off x="228600" y="1143000"/>
            <a:ext cx="2971800" cy="5519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715962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Payau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Tawar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Penyaringan</a:t>
            </a:r>
            <a:r>
              <a:rPr lang="id-I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id-ID" sz="3200" dirty="0"/>
          </a:p>
        </p:txBody>
      </p:sp>
      <p:pic>
        <p:nvPicPr>
          <p:cNvPr id="47106" name="Picture 2" descr="F:\SYAHRIR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443413" cy="491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518448"/>
            <a:ext cx="8568952" cy="1034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4000" b="1" dirty="0" smtClean="0">
                <a:solidFill>
                  <a:srgbClr val="002060"/>
                </a:solidFill>
                <a:latin typeface="Arial Rounded MT Bold" pitchFamily="34" charset="0"/>
              </a:rPr>
              <a:t>TERIMA KASIH</a:t>
            </a:r>
            <a:endParaRPr lang="id-ID" sz="4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7360180"/>
              </p:ext>
            </p:extLst>
          </p:nvPr>
        </p:nvGraphicFramePr>
        <p:xfrm>
          <a:off x="228599" y="782343"/>
          <a:ext cx="8686800" cy="55422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40972"/>
                <a:gridCol w="797768"/>
                <a:gridCol w="2481943"/>
                <a:gridCol w="797768"/>
                <a:gridCol w="836137"/>
                <a:gridCol w="855813"/>
                <a:gridCol w="838200"/>
                <a:gridCol w="838199"/>
              </a:tblGrid>
              <a:tr h="4437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4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80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 lulusan tepat waktu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Mahasiswa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menyelesaikan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sesuai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program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dibanding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mahasiswa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masuk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86,30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95,89</a:t>
                      </a:r>
                      <a:endParaRPr lang="id-ID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95,23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 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4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 lulusan dengan IPK ≥ 2,75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lulusan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mendapatkan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IPK 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2,75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dibanding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seluruh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lulusan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99,94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80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 penyerapan lulusan di pasar kerja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lulusan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memperoleh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pekerjaan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tunggu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kurang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dibanding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lulusan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id-ID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8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Melakukan kegiatan penelitian</a:t>
                      </a:r>
                      <a:endParaRPr lang="id-ID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Judul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penelitian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id-ID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8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Publikasi karya ilmiah</a:t>
                      </a:r>
                      <a:endParaRPr lang="id-ID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Buah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karya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ilmiah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dipublikasikan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jurnal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terakreditasi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per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-30088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IKU LAKIP</a:t>
            </a:r>
            <a:endParaRPr lang="id-ID" sz="3200" b="1" dirty="0">
              <a:solidFill>
                <a:schemeClr val="tx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5337379"/>
              </p:ext>
            </p:extLst>
          </p:nvPr>
        </p:nvGraphicFramePr>
        <p:xfrm>
          <a:off x="179832" y="1157715"/>
          <a:ext cx="8763001" cy="509068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29127"/>
                <a:gridCol w="879774"/>
                <a:gridCol w="2385612"/>
                <a:gridCol w="788255"/>
                <a:gridCol w="890509"/>
                <a:gridCol w="795204"/>
                <a:gridCol w="795204"/>
                <a:gridCol w="899316"/>
              </a:tblGrid>
              <a:tr h="4439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22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9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Kegiatan pengabdian masyarakat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pengabdian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dalam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tahun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3193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Rasio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terhadap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mahasiswa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Nilai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 tetap adalah Tenaga Pengajar yang telah memilik SK Jabatan Fungsional Dosen  (baik yang sudah sertifikasi dosen maupun belum).</a:t>
                      </a:r>
                    </a:p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Sesuai dengan borang BAN PT</a:t>
                      </a:r>
                      <a:endParaRPr lang="en-US" sz="12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49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 jumlah lulusan dengan IPK ≥ 3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,25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83,94</a:t>
                      </a: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&gt;100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49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PKL/ Pembinaan wilayah yang berkelanjutan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RW /Dusun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Wilayah PKL yang berkelanjutan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52400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IKU BLU</a:t>
            </a:r>
            <a:endParaRPr lang="id-ID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8032" y="4776216"/>
            <a:ext cx="1817768" cy="315803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1208043"/>
              </p:ext>
            </p:extLst>
          </p:nvPr>
        </p:nvGraphicFramePr>
        <p:xfrm>
          <a:off x="228599" y="1409249"/>
          <a:ext cx="8686802" cy="46889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58240"/>
                <a:gridCol w="737062"/>
                <a:gridCol w="2489463"/>
                <a:gridCol w="744583"/>
                <a:gridCol w="910047"/>
                <a:gridCol w="827313"/>
                <a:gridCol w="910047"/>
                <a:gridCol w="910047"/>
              </a:tblGrid>
              <a:tr h="4291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25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90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Karya ilmiah yang dipatenkan/ HAKI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yang dipatenkan  atau diusulkan</a:t>
                      </a:r>
                      <a:r>
                        <a:rPr lang="id-ID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untuk dipatenkan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36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Penelitian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dipublikasi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nilai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lvl="0"/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Jurnal Akreditasi internasional </a:t>
                      </a: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Bobot 5</a:t>
                      </a:r>
                    </a:p>
                    <a:p>
                      <a:pPr lvl="0"/>
                      <a:endParaRPr lang="id-ID" sz="12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Jurnal  Akreditasi Nasional </a:t>
                      </a: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Bobot 3</a:t>
                      </a:r>
                    </a:p>
                    <a:p>
                      <a:pPr lvl="0"/>
                      <a:endParaRPr lang="id-ID" sz="12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Jurnal Nasional (non Akreditasi) </a:t>
                      </a: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Bobot 1</a:t>
                      </a:r>
                    </a:p>
                    <a:p>
                      <a:endParaRPr lang="id-ID" sz="12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Memakai ukuran PAK dosen</a:t>
                      </a:r>
                    </a:p>
                    <a:p>
                      <a:endParaRPr lang="id-ID" sz="12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id-ID" sz="12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2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88640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IKU BLU</a:t>
            </a:r>
            <a:endParaRPr lang="id-ID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2438400" y="5562600"/>
            <a:ext cx="2133600" cy="307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678993"/>
              </p:ext>
            </p:extLst>
          </p:nvPr>
        </p:nvGraphicFramePr>
        <p:xfrm>
          <a:off x="228600" y="1524001"/>
          <a:ext cx="8686801" cy="4419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51316"/>
                <a:gridCol w="834212"/>
                <a:gridCol w="2380362"/>
                <a:gridCol w="882776"/>
                <a:gridCol w="823534"/>
                <a:gridCol w="838200"/>
                <a:gridCol w="838200"/>
                <a:gridCol w="838201"/>
              </a:tblGrid>
              <a:tr h="2729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9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90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osen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erkualifikasi S3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9,52</a:t>
                      </a: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046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Indeks Kepuasan Masyarakat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ndeks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Penilaian dilaksanakan sesuai dengan standar (Peraturan Menpan-RB nomor 16 tahun 2014 tentang pedoman survey kepuasan masyarakat terhadap penyelenggaraan pelayanan publik) dengan sasaran stakeholder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686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 mahasiswa dari masyarakat berpenghasilan rendah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3,31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350912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IKU BLU</a:t>
            </a:r>
            <a:endParaRPr lang="id-ID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667000"/>
            <a:ext cx="1740793" cy="26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9321386"/>
              </p:ext>
            </p:extLst>
          </p:nvPr>
        </p:nvGraphicFramePr>
        <p:xfrm>
          <a:off x="237744" y="2208402"/>
          <a:ext cx="8601456" cy="36239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70195"/>
                <a:gridCol w="899468"/>
                <a:gridCol w="1798937"/>
                <a:gridCol w="861317"/>
                <a:gridCol w="934984"/>
                <a:gridCol w="866587"/>
                <a:gridCol w="849985"/>
                <a:gridCol w="1019983"/>
              </a:tblGrid>
              <a:tr h="4693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26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pendaftar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sipenmaru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Orang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pendaftar Sipenmaru 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 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239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79,67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8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mahasiswa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baru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Orang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mahasiswa baru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Rasio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calon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mahasiswa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ikut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seleksi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tamp</a:t>
                      </a: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Rasio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calon mahasiswa yang ikut seleksi dibandingkan dengan daya tampung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1,59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503312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INDIKATOR KINERJA PENUNJANG (IKP)</a:t>
            </a:r>
            <a:endParaRPr lang="id-ID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876361"/>
              </p:ext>
            </p:extLst>
          </p:nvPr>
        </p:nvGraphicFramePr>
        <p:xfrm>
          <a:off x="198120" y="1356579"/>
          <a:ext cx="8686801" cy="473942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57766"/>
                <a:gridCol w="848604"/>
                <a:gridCol w="2029714"/>
                <a:gridCol w="770679"/>
                <a:gridCol w="848604"/>
                <a:gridCol w="933464"/>
                <a:gridCol w="794785"/>
                <a:gridCol w="1103185"/>
              </a:tblGrid>
              <a:tr h="4354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84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maba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melakukan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registrasi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calon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maba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lulus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seleksi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maba yang melakukan registrasi dibandingkan dengan calon maba yang lulus seleksi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93,33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6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Rata-rata  IPK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lulusan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IPK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seluruh IPK lulusan dibagi dengan jumlah lulusan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3,49</a:t>
                      </a: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&gt;</a:t>
                      </a: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</a:t>
                      </a: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Rasio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mahasiswa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terhadap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tetap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Rasio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mahasiswa dibandingkan dengan jumlah dosen tetap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19,52</a:t>
                      </a: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&gt;100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6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 jumlah dosen tidak tetap terhadap jumlah seluruh dosen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dosen tidak tetap dibandingkan dengan jumlah seluruh dosen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9,52 </a:t>
                      </a: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274712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INDIKATOR KINERJA PENUNJANG (IKP)</a:t>
            </a:r>
            <a:endParaRPr lang="id-ID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603502"/>
              </p:ext>
            </p:extLst>
          </p:nvPr>
        </p:nvGraphicFramePr>
        <p:xfrm>
          <a:off x="165416" y="1896365"/>
          <a:ext cx="8807896" cy="427583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82826"/>
                <a:gridCol w="809897"/>
                <a:gridCol w="2127300"/>
                <a:gridCol w="848600"/>
                <a:gridCol w="838847"/>
                <a:gridCol w="866114"/>
                <a:gridCol w="838200"/>
                <a:gridCol w="896112"/>
              </a:tblGrid>
              <a:tr h="505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82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prodi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terakreditasi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PT/ LAMPTKES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Prodi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prodi yang terakreditasi A dan B di bagi jumlah keseluruhan prodi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tetap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berpendidikan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orang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dosen tetap berpendidikan S3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0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Persentase dosen tetap yang memiliki jabatan Lektor Kepala</a:t>
                      </a:r>
                      <a:endParaRPr lang="id-ID" sz="12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dosen tetap yang memiliki jabatan Lektor Kepala dibandingkan dengan jumlah seluruh dosen tetap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350912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INDIKATOR KINERJA PENUNJANG (IKP)</a:t>
            </a:r>
            <a:endParaRPr lang="id-ID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9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1330390"/>
              </p:ext>
            </p:extLst>
          </p:nvPr>
        </p:nvGraphicFramePr>
        <p:xfrm>
          <a:off x="225350" y="1449563"/>
          <a:ext cx="8690050" cy="472263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93686"/>
                <a:gridCol w="901798"/>
                <a:gridCol w="2121991"/>
                <a:gridCol w="829346"/>
                <a:gridCol w="819816"/>
                <a:gridCol w="819816"/>
                <a:gridCol w="819816"/>
                <a:gridCol w="983781"/>
              </a:tblGrid>
              <a:tr h="4645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 Kinerja Utama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4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Realisasi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Capaian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PKMS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id-ID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Jurusan</a:t>
                      </a:r>
                      <a:endParaRPr lang="id-ID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2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pelatihan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tentang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penelitian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kegiatan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pelatihan tentang penelitian yang dilaksanakan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2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Bertambahnya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penyusunan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buku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ajar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judul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penyusunan buku ajar pada tahun berjalan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2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rata-rata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pengabdian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masyarakat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dilakukan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Skor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Rata - rata kegiatan pengabdian masyarakat yang dilakukan oleh dosen 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2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Meningkatnya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penerima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beasiswa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mahasiswa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Orang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d-ID" sz="12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Jumlah penerima beasiswa baik dari Poltekkes maupun dari pihak luar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&gt;100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id-ID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274712"/>
            <a:ext cx="85689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Arial Rounded MT Bold" pitchFamily="34" charset="0"/>
              </a:rPr>
              <a:t>INDIKATOR KINERJA PENUNJANG (IKP)</a:t>
            </a:r>
            <a:endParaRPr lang="id-ID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2109</TotalTime>
  <Words>968</Words>
  <Application>Microsoft Office PowerPoint</Application>
  <PresentationFormat>On-screen Show (4:3)</PresentationFormat>
  <Paragraphs>438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METODE PEMBUANGAN TINJA (PINASTIK)</vt:lpstr>
      <vt:lpstr>METODE PEMBUANGAN TINJA TRIPOKON S</vt:lpstr>
      <vt:lpstr>Pengolahan Air Payau Menjadi Air Tawar dengan Metode Penyaringan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dwi</dc:creator>
  <cp:lastModifiedBy>user</cp:lastModifiedBy>
  <cp:revision>162</cp:revision>
  <dcterms:created xsi:type="dcterms:W3CDTF">2018-01-23T00:27:30Z</dcterms:created>
  <dcterms:modified xsi:type="dcterms:W3CDTF">2018-02-13T01:24:01Z</dcterms:modified>
</cp:coreProperties>
</file>